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6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7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  <p:sldMasterId id="2147483715" r:id="rId3"/>
    <p:sldMasterId id="2147483726" r:id="rId4"/>
    <p:sldMasterId id="2147483737" r:id="rId5"/>
    <p:sldMasterId id="2147483748" r:id="rId6"/>
    <p:sldMasterId id="2147483759" r:id="rId7"/>
    <p:sldMasterId id="2147483770" r:id="rId8"/>
  </p:sldMasterIdLst>
  <p:notesMasterIdLst>
    <p:notesMasterId r:id="rId20"/>
  </p:notesMasterIdLst>
  <p:handoutMasterIdLst>
    <p:handoutMasterId r:id="rId21"/>
  </p:handoutMasterIdLst>
  <p:sldIdLst>
    <p:sldId id="380" r:id="rId9"/>
    <p:sldId id="402" r:id="rId10"/>
    <p:sldId id="392" r:id="rId11"/>
    <p:sldId id="393" r:id="rId12"/>
    <p:sldId id="401" r:id="rId13"/>
    <p:sldId id="404" r:id="rId14"/>
    <p:sldId id="405" r:id="rId15"/>
    <p:sldId id="406" r:id="rId16"/>
    <p:sldId id="407" r:id="rId17"/>
    <p:sldId id="408" r:id="rId18"/>
    <p:sldId id="400" r:id="rId19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86">
          <p15:clr>
            <a:srgbClr val="A4A3A4"/>
          </p15:clr>
        </p15:guide>
        <p15:guide id="2" orient="horz" pos="4135">
          <p15:clr>
            <a:srgbClr val="A4A3A4"/>
          </p15:clr>
        </p15:guide>
        <p15:guide id="3" orient="horz" pos="735">
          <p15:clr>
            <a:srgbClr val="A4A3A4"/>
          </p15:clr>
        </p15:guide>
        <p15:guide id="4" orient="horz" pos="3410">
          <p15:clr>
            <a:srgbClr val="A4A3A4"/>
          </p15:clr>
        </p15:guide>
        <p15:guide id="5" orient="horz" pos="3485">
          <p15:clr>
            <a:srgbClr val="A4A3A4"/>
          </p15:clr>
        </p15:guide>
        <p15:guide id="6" orient="horz" pos="1686">
          <p15:clr>
            <a:srgbClr val="A4A3A4"/>
          </p15:clr>
        </p15:guide>
        <p15:guide id="7" pos="4238">
          <p15:clr>
            <a:srgbClr val="A4A3A4"/>
          </p15:clr>
        </p15:guide>
        <p15:guide id="8" pos="941">
          <p15:clr>
            <a:srgbClr val="A4A3A4"/>
          </p15:clr>
        </p15:guide>
        <p15:guide id="9" pos="2068">
          <p15:clr>
            <a:srgbClr val="A4A3A4"/>
          </p15:clr>
        </p15:guide>
        <p15:guide id="10" pos="10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p compaq" initials="h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7C0F"/>
    <a:srgbClr val="CC3300"/>
    <a:srgbClr val="D8990A"/>
    <a:srgbClr val="FFA600"/>
    <a:srgbClr val="CE4C0A"/>
    <a:srgbClr val="FE4F01"/>
    <a:srgbClr val="80A5D2"/>
    <a:srgbClr val="B7C38D"/>
    <a:srgbClr val="C80F0F"/>
    <a:srgbClr val="BE2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62" autoAdjust="0"/>
    <p:restoredTop sz="92426" autoAdjust="0"/>
  </p:normalViewPr>
  <p:slideViewPr>
    <p:cSldViewPr snapToGrid="0">
      <p:cViewPr varScale="1">
        <p:scale>
          <a:sx n="74" d="100"/>
          <a:sy n="74" d="100"/>
        </p:scale>
        <p:origin x="624" y="72"/>
      </p:cViewPr>
      <p:guideLst>
        <p:guide orient="horz" pos="4186"/>
        <p:guide orient="horz" pos="4135"/>
        <p:guide orient="horz" pos="735"/>
        <p:guide orient="horz" pos="3410"/>
        <p:guide orient="horz" pos="3485"/>
        <p:guide orient="horz" pos="1686"/>
        <p:guide pos="4238"/>
        <p:guide pos="941"/>
        <p:guide pos="2068"/>
        <p:guide pos="10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3372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52CCD2-3112-4041-A586-4DFB00E2231E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3633ECF1-2070-464A-B41F-919488848023}">
      <dgm:prSet phldrT="[Texte]"/>
      <dgm:spPr/>
      <dgm:t>
        <a:bodyPr/>
        <a:lstStyle/>
        <a:p>
          <a:r>
            <a:rPr lang="fr-FR" dirty="0" smtClean="0"/>
            <a:t>Amélioration des conditions cadres pour le développement du marché PV de petite et moyenne taille</a:t>
          </a:r>
          <a:endParaRPr lang="fr-FR" dirty="0"/>
        </a:p>
      </dgm:t>
    </dgm:pt>
    <dgm:pt modelId="{FB5CA138-A98F-4F51-B143-1F30CE64D779}" type="parTrans" cxnId="{B1756CFD-20B4-4133-A4CD-C8DB92F6EFA0}">
      <dgm:prSet/>
      <dgm:spPr/>
      <dgm:t>
        <a:bodyPr/>
        <a:lstStyle/>
        <a:p>
          <a:endParaRPr lang="fr-FR"/>
        </a:p>
      </dgm:t>
    </dgm:pt>
    <dgm:pt modelId="{2CF28C76-2F51-474F-9A70-14CD63BC9BA4}" type="sibTrans" cxnId="{B1756CFD-20B4-4133-A4CD-C8DB92F6EFA0}">
      <dgm:prSet/>
      <dgm:spPr/>
      <dgm:t>
        <a:bodyPr/>
        <a:lstStyle/>
        <a:p>
          <a:endParaRPr lang="fr-FR"/>
        </a:p>
      </dgm:t>
    </dgm:pt>
    <dgm:pt modelId="{151033B9-5A61-4DFF-BDA2-FE267A97CE65}">
      <dgm:prSet phldrT="[Texte]"/>
      <dgm:spPr/>
      <dgm:t>
        <a:bodyPr/>
        <a:lstStyle/>
        <a:p>
          <a:r>
            <a:rPr lang="fr-FR" dirty="0" smtClean="0"/>
            <a:t>Développement du marché PV dans 3 régions en dehors du Grand Tunis</a:t>
          </a:r>
          <a:endParaRPr lang="fr-FR" dirty="0"/>
        </a:p>
      </dgm:t>
    </dgm:pt>
    <dgm:pt modelId="{15B2769D-3CC1-4571-88C0-FAC414E698EF}" type="parTrans" cxnId="{24F03EF8-8CC7-4857-AA08-DFF36B1104C6}">
      <dgm:prSet/>
      <dgm:spPr/>
      <dgm:t>
        <a:bodyPr/>
        <a:lstStyle/>
        <a:p>
          <a:endParaRPr lang="fr-FR"/>
        </a:p>
      </dgm:t>
    </dgm:pt>
    <dgm:pt modelId="{0A56C16E-5839-41EC-B8AF-07780E6BA668}" type="sibTrans" cxnId="{24F03EF8-8CC7-4857-AA08-DFF36B1104C6}">
      <dgm:prSet/>
      <dgm:spPr/>
      <dgm:t>
        <a:bodyPr/>
        <a:lstStyle/>
        <a:p>
          <a:endParaRPr lang="fr-FR"/>
        </a:p>
      </dgm:t>
    </dgm:pt>
    <dgm:pt modelId="{CDD7CF85-300C-4702-92A5-810D5B62B508}">
      <dgm:prSet phldrT="[Texte]"/>
      <dgm:spPr/>
      <dgm:t>
        <a:bodyPr/>
        <a:lstStyle/>
        <a:p>
          <a:r>
            <a:rPr lang="fr-FR" dirty="0" smtClean="0"/>
            <a:t>Amélioration de la qualité et de la durabilité des installations PV</a:t>
          </a:r>
          <a:endParaRPr lang="fr-FR" dirty="0"/>
        </a:p>
      </dgm:t>
    </dgm:pt>
    <dgm:pt modelId="{BBF81E8F-7239-442B-A5F2-3395BED7EDFB}" type="parTrans" cxnId="{137C3C5B-61FE-4FD6-8F8E-703010E16688}">
      <dgm:prSet/>
      <dgm:spPr/>
      <dgm:t>
        <a:bodyPr/>
        <a:lstStyle/>
        <a:p>
          <a:endParaRPr lang="fr-FR"/>
        </a:p>
      </dgm:t>
    </dgm:pt>
    <dgm:pt modelId="{AC665338-B993-4709-8BB3-C7133BB58C54}" type="sibTrans" cxnId="{137C3C5B-61FE-4FD6-8F8E-703010E16688}">
      <dgm:prSet/>
      <dgm:spPr/>
      <dgm:t>
        <a:bodyPr/>
        <a:lstStyle/>
        <a:p>
          <a:endParaRPr lang="fr-FR"/>
        </a:p>
      </dgm:t>
    </dgm:pt>
    <dgm:pt modelId="{2A7AF99B-6C25-4724-A391-E7F8D047811A}" type="pres">
      <dgm:prSet presAssocID="{B452CCD2-3112-4041-A586-4DFB00E2231E}" presName="linearFlow" presStyleCnt="0">
        <dgm:presLayoutVars>
          <dgm:dir/>
          <dgm:resizeHandles val="exact"/>
        </dgm:presLayoutVars>
      </dgm:prSet>
      <dgm:spPr/>
    </dgm:pt>
    <dgm:pt modelId="{A8713E99-DC3B-4233-A94D-CE277CE66173}" type="pres">
      <dgm:prSet presAssocID="{3633ECF1-2070-464A-B41F-919488848023}" presName="composite" presStyleCnt="0"/>
      <dgm:spPr/>
    </dgm:pt>
    <dgm:pt modelId="{4856CD6F-E97D-4794-9A12-3C4FFDCFC509}" type="pres">
      <dgm:prSet presAssocID="{3633ECF1-2070-464A-B41F-919488848023}" presName="imgShp" presStyleLbl="fgImgPlace1" presStyleIdx="0" presStyleCnt="3"/>
      <dgm:spPr/>
    </dgm:pt>
    <dgm:pt modelId="{445FF147-DBF1-40CA-AF15-677DFD7CB565}" type="pres">
      <dgm:prSet presAssocID="{3633ECF1-2070-464A-B41F-919488848023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B35C7A-A597-4859-B5DD-930BBC0E5E0F}" type="pres">
      <dgm:prSet presAssocID="{2CF28C76-2F51-474F-9A70-14CD63BC9BA4}" presName="spacing" presStyleCnt="0"/>
      <dgm:spPr/>
    </dgm:pt>
    <dgm:pt modelId="{0186364E-6D80-4115-815C-1FABAA83EA98}" type="pres">
      <dgm:prSet presAssocID="{151033B9-5A61-4DFF-BDA2-FE267A97CE65}" presName="composite" presStyleCnt="0"/>
      <dgm:spPr/>
    </dgm:pt>
    <dgm:pt modelId="{71CEE524-F5FD-49DB-A1CF-0F20355DBBBB}" type="pres">
      <dgm:prSet presAssocID="{151033B9-5A61-4DFF-BDA2-FE267A97CE65}" presName="imgShp" presStyleLbl="fgImgPlace1" presStyleIdx="1" presStyleCnt="3"/>
      <dgm:spPr/>
    </dgm:pt>
    <dgm:pt modelId="{44027013-E420-44BF-A6FD-8FD37096BB2D}" type="pres">
      <dgm:prSet presAssocID="{151033B9-5A61-4DFF-BDA2-FE267A97CE65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48117C-1039-4CB7-91EF-10642DB5D035}" type="pres">
      <dgm:prSet presAssocID="{0A56C16E-5839-41EC-B8AF-07780E6BA668}" presName="spacing" presStyleCnt="0"/>
      <dgm:spPr/>
    </dgm:pt>
    <dgm:pt modelId="{1A56D5C8-74DF-4956-8CBA-635AD03D0A62}" type="pres">
      <dgm:prSet presAssocID="{CDD7CF85-300C-4702-92A5-810D5B62B508}" presName="composite" presStyleCnt="0"/>
      <dgm:spPr/>
    </dgm:pt>
    <dgm:pt modelId="{CF563FAB-462B-45F4-A570-AD4D6FCF9E66}" type="pres">
      <dgm:prSet presAssocID="{CDD7CF85-300C-4702-92A5-810D5B62B508}" presName="imgShp" presStyleLbl="fgImgPlace1" presStyleIdx="2" presStyleCnt="3"/>
      <dgm:spPr/>
    </dgm:pt>
    <dgm:pt modelId="{440C42DE-E1C6-40DE-AC67-5A99722F5791}" type="pres">
      <dgm:prSet presAssocID="{CDD7CF85-300C-4702-92A5-810D5B62B508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F28B002-454F-4A44-B46E-2738F8F4ABA5}" type="presOf" srcId="{151033B9-5A61-4DFF-BDA2-FE267A97CE65}" destId="{44027013-E420-44BF-A6FD-8FD37096BB2D}" srcOrd="0" destOrd="0" presId="urn:microsoft.com/office/officeart/2005/8/layout/vList3"/>
    <dgm:cxn modelId="{620CD0A6-2DA9-497D-A2FD-9F5B7751FC41}" type="presOf" srcId="{CDD7CF85-300C-4702-92A5-810D5B62B508}" destId="{440C42DE-E1C6-40DE-AC67-5A99722F5791}" srcOrd="0" destOrd="0" presId="urn:microsoft.com/office/officeart/2005/8/layout/vList3"/>
    <dgm:cxn modelId="{137C3C5B-61FE-4FD6-8F8E-703010E16688}" srcId="{B452CCD2-3112-4041-A586-4DFB00E2231E}" destId="{CDD7CF85-300C-4702-92A5-810D5B62B508}" srcOrd="2" destOrd="0" parTransId="{BBF81E8F-7239-442B-A5F2-3395BED7EDFB}" sibTransId="{AC665338-B993-4709-8BB3-C7133BB58C54}"/>
    <dgm:cxn modelId="{24F03EF8-8CC7-4857-AA08-DFF36B1104C6}" srcId="{B452CCD2-3112-4041-A586-4DFB00E2231E}" destId="{151033B9-5A61-4DFF-BDA2-FE267A97CE65}" srcOrd="1" destOrd="0" parTransId="{15B2769D-3CC1-4571-88C0-FAC414E698EF}" sibTransId="{0A56C16E-5839-41EC-B8AF-07780E6BA668}"/>
    <dgm:cxn modelId="{19C29ABE-8A78-418C-8189-B59284A51B20}" type="presOf" srcId="{B452CCD2-3112-4041-A586-4DFB00E2231E}" destId="{2A7AF99B-6C25-4724-A391-E7F8D047811A}" srcOrd="0" destOrd="0" presId="urn:microsoft.com/office/officeart/2005/8/layout/vList3"/>
    <dgm:cxn modelId="{B1756CFD-20B4-4133-A4CD-C8DB92F6EFA0}" srcId="{B452CCD2-3112-4041-A586-4DFB00E2231E}" destId="{3633ECF1-2070-464A-B41F-919488848023}" srcOrd="0" destOrd="0" parTransId="{FB5CA138-A98F-4F51-B143-1F30CE64D779}" sibTransId="{2CF28C76-2F51-474F-9A70-14CD63BC9BA4}"/>
    <dgm:cxn modelId="{E4286386-7BCE-469C-ACE0-A7703F4442AA}" type="presOf" srcId="{3633ECF1-2070-464A-B41F-919488848023}" destId="{445FF147-DBF1-40CA-AF15-677DFD7CB565}" srcOrd="0" destOrd="0" presId="urn:microsoft.com/office/officeart/2005/8/layout/vList3"/>
    <dgm:cxn modelId="{66D2BEF1-9AE4-4F8C-806C-696CFD09B586}" type="presParOf" srcId="{2A7AF99B-6C25-4724-A391-E7F8D047811A}" destId="{A8713E99-DC3B-4233-A94D-CE277CE66173}" srcOrd="0" destOrd="0" presId="urn:microsoft.com/office/officeart/2005/8/layout/vList3"/>
    <dgm:cxn modelId="{2875C127-03E2-44CD-AC9A-0E8D5091BE37}" type="presParOf" srcId="{A8713E99-DC3B-4233-A94D-CE277CE66173}" destId="{4856CD6F-E97D-4794-9A12-3C4FFDCFC509}" srcOrd="0" destOrd="0" presId="urn:microsoft.com/office/officeart/2005/8/layout/vList3"/>
    <dgm:cxn modelId="{CB810932-7239-4436-B590-BAF26B6C9469}" type="presParOf" srcId="{A8713E99-DC3B-4233-A94D-CE277CE66173}" destId="{445FF147-DBF1-40CA-AF15-677DFD7CB565}" srcOrd="1" destOrd="0" presId="urn:microsoft.com/office/officeart/2005/8/layout/vList3"/>
    <dgm:cxn modelId="{949BB168-EDBB-40C4-9B4E-2171164A386C}" type="presParOf" srcId="{2A7AF99B-6C25-4724-A391-E7F8D047811A}" destId="{8CB35C7A-A597-4859-B5DD-930BBC0E5E0F}" srcOrd="1" destOrd="0" presId="urn:microsoft.com/office/officeart/2005/8/layout/vList3"/>
    <dgm:cxn modelId="{2AB66C75-3963-4C01-B386-BA697847C148}" type="presParOf" srcId="{2A7AF99B-6C25-4724-A391-E7F8D047811A}" destId="{0186364E-6D80-4115-815C-1FABAA83EA98}" srcOrd="2" destOrd="0" presId="urn:microsoft.com/office/officeart/2005/8/layout/vList3"/>
    <dgm:cxn modelId="{51E73D63-720C-4F15-849E-5E9A17A31CF8}" type="presParOf" srcId="{0186364E-6D80-4115-815C-1FABAA83EA98}" destId="{71CEE524-F5FD-49DB-A1CF-0F20355DBBBB}" srcOrd="0" destOrd="0" presId="urn:microsoft.com/office/officeart/2005/8/layout/vList3"/>
    <dgm:cxn modelId="{DE6201E8-658A-4E0D-A1AA-3FD9928601FC}" type="presParOf" srcId="{0186364E-6D80-4115-815C-1FABAA83EA98}" destId="{44027013-E420-44BF-A6FD-8FD37096BB2D}" srcOrd="1" destOrd="0" presId="urn:microsoft.com/office/officeart/2005/8/layout/vList3"/>
    <dgm:cxn modelId="{7B71D4A7-B3AD-411D-9C38-81FDACDC4019}" type="presParOf" srcId="{2A7AF99B-6C25-4724-A391-E7F8D047811A}" destId="{5748117C-1039-4CB7-91EF-10642DB5D035}" srcOrd="3" destOrd="0" presId="urn:microsoft.com/office/officeart/2005/8/layout/vList3"/>
    <dgm:cxn modelId="{6597E825-10B6-4C73-8DBB-653E376D63C4}" type="presParOf" srcId="{2A7AF99B-6C25-4724-A391-E7F8D047811A}" destId="{1A56D5C8-74DF-4956-8CBA-635AD03D0A62}" srcOrd="4" destOrd="0" presId="urn:microsoft.com/office/officeart/2005/8/layout/vList3"/>
    <dgm:cxn modelId="{2A18F50A-88D8-48D7-B7F7-CA10449BA02B}" type="presParOf" srcId="{1A56D5C8-74DF-4956-8CBA-635AD03D0A62}" destId="{CF563FAB-462B-45F4-A570-AD4D6FCF9E66}" srcOrd="0" destOrd="0" presId="urn:microsoft.com/office/officeart/2005/8/layout/vList3"/>
    <dgm:cxn modelId="{F1379A76-C8F5-4C03-B1A6-66F997361B24}" type="presParOf" srcId="{1A56D5C8-74DF-4956-8CBA-635AD03D0A62}" destId="{440C42DE-E1C6-40DE-AC67-5A99722F579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5FF147-DBF1-40CA-AF15-677DFD7CB565}">
      <dsp:nvSpPr>
        <dsp:cNvPr id="0" name=""/>
        <dsp:cNvSpPr/>
      </dsp:nvSpPr>
      <dsp:spPr>
        <a:xfrm rot="10800000">
          <a:off x="1567596" y="406"/>
          <a:ext cx="5170757" cy="106075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7762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Amélioration des conditions cadres pour le développement du marché PV de petite et moyenne taille</a:t>
          </a:r>
          <a:endParaRPr lang="fr-FR" sz="2100" kern="1200" dirty="0"/>
        </a:p>
      </dsp:txBody>
      <dsp:txXfrm rot="10800000">
        <a:off x="1832783" y="406"/>
        <a:ext cx="4905570" cy="1060750"/>
      </dsp:txXfrm>
    </dsp:sp>
    <dsp:sp modelId="{4856CD6F-E97D-4794-9A12-3C4FFDCFC509}">
      <dsp:nvSpPr>
        <dsp:cNvPr id="0" name=""/>
        <dsp:cNvSpPr/>
      </dsp:nvSpPr>
      <dsp:spPr>
        <a:xfrm>
          <a:off x="1037221" y="406"/>
          <a:ext cx="1060750" cy="106075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027013-E420-44BF-A6FD-8FD37096BB2D}">
      <dsp:nvSpPr>
        <dsp:cNvPr id="0" name=""/>
        <dsp:cNvSpPr/>
      </dsp:nvSpPr>
      <dsp:spPr>
        <a:xfrm rot="10800000">
          <a:off x="1567596" y="1377799"/>
          <a:ext cx="5170757" cy="106075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7762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Développement du marché PV dans 3 régions en dehors du Grand Tunis</a:t>
          </a:r>
          <a:endParaRPr lang="fr-FR" sz="2100" kern="1200" dirty="0"/>
        </a:p>
      </dsp:txBody>
      <dsp:txXfrm rot="10800000">
        <a:off x="1832783" y="1377799"/>
        <a:ext cx="4905570" cy="1060750"/>
      </dsp:txXfrm>
    </dsp:sp>
    <dsp:sp modelId="{71CEE524-F5FD-49DB-A1CF-0F20355DBBBB}">
      <dsp:nvSpPr>
        <dsp:cNvPr id="0" name=""/>
        <dsp:cNvSpPr/>
      </dsp:nvSpPr>
      <dsp:spPr>
        <a:xfrm>
          <a:off x="1037221" y="1377799"/>
          <a:ext cx="1060750" cy="106075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0C42DE-E1C6-40DE-AC67-5A99722F5791}">
      <dsp:nvSpPr>
        <dsp:cNvPr id="0" name=""/>
        <dsp:cNvSpPr/>
      </dsp:nvSpPr>
      <dsp:spPr>
        <a:xfrm rot="10800000">
          <a:off x="1567596" y="2755192"/>
          <a:ext cx="5170757" cy="106075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7762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Amélioration de la qualité et de la durabilité des installations PV</a:t>
          </a:r>
          <a:endParaRPr lang="fr-FR" sz="2100" kern="1200" dirty="0"/>
        </a:p>
      </dsp:txBody>
      <dsp:txXfrm rot="10800000">
        <a:off x="1832783" y="2755192"/>
        <a:ext cx="4905570" cy="1060750"/>
      </dsp:txXfrm>
    </dsp:sp>
    <dsp:sp modelId="{CF563FAB-462B-45F4-A570-AD4D6FCF9E66}">
      <dsp:nvSpPr>
        <dsp:cNvPr id="0" name=""/>
        <dsp:cNvSpPr/>
      </dsp:nvSpPr>
      <dsp:spPr>
        <a:xfrm>
          <a:off x="1037221" y="2755192"/>
          <a:ext cx="1060750" cy="106075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‹N°›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 smtClean="0">
              <a:latin typeface="Time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7202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1137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gi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8.gi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8.gif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8.gif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8.gif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gi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79F0BCC-9EDB-453C-8588-733E713FF1EC}" type="datetime1">
              <a:rPr lang="fr-FR" noProof="0" smtClean="0"/>
              <a:t>03/03/2017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B8C5CF-E16D-4BE8-BF45-2B69BD1824B6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58209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663053-0586-4ACD-ABAC-885EB9865217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55508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56C9D1-45B3-4E3B-BB95-FCE94B20DA41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32624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421ADF-521B-4C4C-B26E-B29A10BFC6F7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14638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42A222-705C-4C83-91DA-45572933CA4A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75849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673BBA-D514-45EE-B8F2-7F7F58992E0A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95115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DCC3B4-EFEC-47FE-8FC1-8B0B719D1200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33161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50571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03.03.2017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90102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9B69B2-D701-4DA3-9A5B-C70850832FBE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99494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t>03/03/2017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57BEE8-F203-48A0-9867-29B3817B012F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85158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63BF63-9C60-4609-8F9B-255BC7C1C0FF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37356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D0FBED-F051-4099-8483-52990718CC7A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80902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046F74-C422-4498-B77F-63671268088E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85772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F178DF-A787-4BA6-B4B8-EB5F443F3F6F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89118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22596B-F318-4B40-A784-644A11CD7307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29869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C36861-E052-43F8-AB8D-87DDE25C6DA4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80799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59772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03.03.2017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14310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B9BDCC-4507-4A3C-A8F2-32ED3F1714AD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39207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FDC791F-9F29-49AE-9150-408638B715B9}" type="datetime1">
              <a:rPr lang="fr-FR" noProof="0" smtClean="0"/>
              <a:t>03/03/2017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auf Platzhalter ziehen oder durch Klicken auf Symbol hinzufügen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B2B4BA-397D-4AEA-8F04-F743698EE817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5979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483AE3-4D41-49F9-B9EB-D97D930C103C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119428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4B7C2-D96A-428B-82BE-CF8B71615324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45349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A74602-5E40-4718-A22F-B94D74950C7E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47071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5031DA-2633-48FF-9297-BF50C998D40E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46113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BEB494-489C-48AE-A894-FC5EDBFB60BC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669601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5BCFD4-1C9C-413F-BCDD-F81AA4F34F43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94608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779806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03.03.2017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324495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E8EB60-8020-4395-902A-337FAE57C851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68248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E131326-0598-4005-A974-CDAA0D2F19BA}" type="datetime1">
              <a:rPr lang="fr-FR" noProof="0" smtClean="0"/>
              <a:t>03/03/2017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 smtClean="0"/>
              <a:t>Bild auf Platzhalter ziehen oder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9E4E4E-77A4-4103-9A72-721A7799C54B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51961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B7DD0A-25B1-4D04-8E1B-A4F4A4F61A27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77703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E3AC16-FB46-45A9-8751-A6A3B3944DB7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688561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7DA2AB-2454-450E-B566-CE2224B3BB16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534985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671685-856A-4ED4-B865-A6675AF5D31D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820130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6D3A5C-4722-492D-8954-765FB8BE2312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676307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209656-D2B9-4555-8CC9-80EEB5C8A055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462612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4145164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03.03.2017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258934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1CA1E-87FE-4E20-89D1-6B92A2569AD8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00921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40469AC-78CE-46A3-9D74-D0CBC13F581C}" type="datetime1">
              <a:rPr lang="fr-FR" noProof="0" smtClean="0"/>
              <a:t>03/03/2017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smtClean="0"/>
              <a:t>Text durch klicken hinzufügen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F008DD-7301-44D1-8121-4AA6B897F4C8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93914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98A913-D50C-4826-B82F-7FD5B3DDF8CA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86336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96F608-628C-4E5B-9512-6C3A21727E72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072200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B67397-77C7-45C2-AFC5-D56D91BA3C23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10098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A73016-FF7B-473D-A69F-2D583B460503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854115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C3693E-A49B-4346-BC4C-121A3B5ECC47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99188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7D5761-1388-4CC6-9616-E07BC5F6A898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90797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131658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03.03.2017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481219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E59120-45AD-432E-B279-68C2AA2D20F0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44024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6E64AEF-F39D-4D75-8E6F-4AD12E8FEACC}" type="datetime1">
              <a:rPr lang="fr-FR" noProof="0" smtClean="0"/>
              <a:t>03/03/2017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3880808"/>
            <a:ext cx="7034400" cy="1144800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36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292939"/>
            <a:ext cx="7034400" cy="1500187"/>
          </a:xfrm>
        </p:spPr>
        <p:txBody>
          <a:bodyPr anchor="b"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C80F0F"/>
              </a:buClr>
              <a:buFont typeface="Wingdings" pitchFamily="2" charset="2"/>
              <a:buNone/>
              <a:tabLst>
                <a:tab pos="2190750" algn="l"/>
              </a:tabLst>
              <a:defRPr lang="de-DE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2255CA-E1DE-462E-8E8E-B98F9AC570B8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032595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039813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95812" y="2106613"/>
            <a:ext cx="3481200" cy="41148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6D6440-2E16-435C-825F-D9B1644F2C8E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874303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7034400" cy="619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040400" y="2098784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040400" y="2668044"/>
            <a:ext cx="3463200" cy="355739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15200" y="2098783"/>
            <a:ext cx="3463200" cy="4690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hinzufügen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15200" y="2668044"/>
            <a:ext cx="3463200" cy="3557392"/>
          </a:xfrm>
        </p:spPr>
        <p:txBody>
          <a:bodyPr/>
          <a:lstStyle>
            <a:lvl1pPr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22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20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8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de-DE" sz="1600" dirty="0" smtClean="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A7DB2E-E125-49AC-9E3C-C4EA0B65BD2C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9733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1680E5-A1A6-4660-9694-5E5DFC6ED12F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59979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6A80F5-2232-4D7E-8E49-BFBD93F84CD2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540874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1411200"/>
            <a:ext cx="2484000" cy="1357052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620022" y="1411201"/>
            <a:ext cx="4453200" cy="481423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2893512"/>
            <a:ext cx="2484000" cy="3331925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8D1D9B-2BA7-4379-99F5-7B3E6C8189EC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82489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40400" y="4860099"/>
            <a:ext cx="7034400" cy="526093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2525" y="1411201"/>
            <a:ext cx="6831014" cy="336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040400" y="5486400"/>
            <a:ext cx="7034400" cy="739036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7AF54F-ABB2-496F-82AB-D0ED86FD39E5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330906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6116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smtClean="0"/>
              <a:t>RE-ACTIVATE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1353B94-398E-471B-A5F3-48368F2787D4}" type="datetime1">
              <a:rPr lang="fr-FR" smtClean="0"/>
              <a:t>03/03/2017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B6627C32-A0CE-40F6-BDFA-3C7C724DC8AA}" type="datetime1">
              <a:rPr lang="de-DE" sz="1200" b="0">
                <a:solidFill>
                  <a:srgbClr val="FFFFFF"/>
                </a:solidFill>
              </a:rPr>
              <a:pPr/>
              <a:t>03.03.2017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7DC8B0F-09E1-4ADE-8436-67CF7C966884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191" name="Picture 7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3202" name="Line 18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93204" name="Picture 20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pic>
        <p:nvPicPr>
          <p:cNvPr id="17" name="Grafik 16" descr="gizlogo-standard-rgb.gif"/>
          <p:cNvPicPr>
            <a:picLocks noChangeAspect="1"/>
          </p:cNvPicPr>
          <p:nvPr userDrawn="1"/>
        </p:nvPicPr>
        <p:blipFill>
          <a:blip r:embed="rId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6342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1DA33-A089-46E9-996D-83CA6739F86B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69662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5.gi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8.gi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8.gi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image" Target="../media/image8.gi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8.gi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8.gi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image" Target="../media/image8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Titel durch Klicken hinzufügen</a:t>
            </a:r>
          </a:p>
        </p:txBody>
      </p:sp>
      <p:pic>
        <p:nvPicPr>
          <p:cNvPr id="19" name="Grafik 7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 dirty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426E1810-F6D5-4C5B-A2DC-D9110204CA9E}" type="datetime1">
              <a:rPr lang="fr-FR" noProof="0" smtClean="0"/>
              <a:t>03/03/2017</a:t>
            </a:fld>
            <a:endParaRPr lang="de-DE" noProof="0"/>
          </a:p>
        </p:txBody>
      </p:sp>
      <p:pic>
        <p:nvPicPr>
          <p:cNvPr id="11" name="Bild 10" descr="shutterstock_9166447.jpg"/>
          <p:cNvPicPr>
            <a:picLocks noChangeAspect="1"/>
          </p:cNvPicPr>
          <p:nvPr/>
        </p:nvPicPr>
        <p:blipFill rotWithShape="1">
          <a:blip r:embed="rId11" cstate="print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57"/>
          <a:stretch/>
        </p:blipFill>
        <p:spPr>
          <a:xfrm>
            <a:off x="0" y="1166813"/>
            <a:ext cx="9144000" cy="54117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dirty="0">
                <a:solidFill>
                  <a:srgbClr val="6E6452"/>
                </a:solidFill>
                <a:latin typeface="Arial Narrow" pitchFamily="34" charset="0"/>
              </a:rPr>
              <a:t>Seite </a:t>
            </a:r>
            <a:fld id="{327115CA-E6A4-425F-BB4F-A64D48743A27}" type="slidenum">
              <a:rPr lang="de-DE" sz="1000" b="0">
                <a:solidFill>
                  <a:srgbClr val="6E6452"/>
                </a:solidFill>
                <a:latin typeface="Arial Narrow" pitchFamily="34" charset="0"/>
              </a:rPr>
              <a:pPr/>
              <a:t>‹N°›</a:t>
            </a:fld>
            <a:endParaRPr lang="de-DE" sz="1000" b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BZ" smtClean="0"/>
              <a:t>RE-ACTIVATE</a:t>
            </a:r>
            <a:endParaRPr lang="en-BZ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D3F5B999-ADA9-473E-8FD9-F010AFFCEEA0}" type="datetime1">
              <a:rPr lang="fr-FR" smtClean="0"/>
              <a:t>03/03/2017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03.03.2017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87D8387F-E299-449C-90FB-04C121D57AC7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326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03.03.2017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B7A75555-4E38-47BF-8A3A-D10527E8E3FF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929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03.03.2017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6C286D6E-90E6-4D2E-9236-3BB7467A1DFD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74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03.03.2017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6815360B-BBF0-4925-AB13-5BFC0194D070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88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03.03.2017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132854A7-F6F3-4012-B5B4-D5F51732F6BD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32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fld id="{AB81C545-FE68-41D5-BEA4-2878944C354C}" type="datetime1">
              <a:rPr lang="de-DE" sz="1200" b="0">
                <a:solidFill>
                  <a:srgbClr val="FFFFFF"/>
                </a:solidFill>
              </a:rPr>
              <a:pPr/>
              <a:t>03.03.2017</a:t>
            </a:fld>
            <a:r>
              <a:rPr lang="de-DE" sz="1200" b="0">
                <a:solidFill>
                  <a:srgbClr val="FFFFFF"/>
                </a:solidFill>
              </a:rPr>
              <a:t>     Seite </a:t>
            </a:r>
            <a:fld id="{F100B36D-5590-4186-A03B-FBE69F711ADE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>
              <a:solidFill>
                <a:srgbClr val="FFFFFF"/>
              </a:solidFill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E6E6E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12" cstate="print">
            <a:lum contrast="-20000"/>
          </a:blip>
          <a:srcRect/>
          <a:stretch>
            <a:fillRect/>
          </a:stretch>
        </p:blipFill>
        <p:spPr bwMode="auto">
          <a:xfrm>
            <a:off x="7999413" y="0"/>
            <a:ext cx="1144587" cy="762000"/>
          </a:xfrm>
          <a:prstGeom prst="rect">
            <a:avLst/>
          </a:prstGeom>
          <a:noFill/>
        </p:spPr>
      </p:pic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0" y="6624638"/>
            <a:ext cx="9144000" cy="233362"/>
          </a:xfrm>
          <a:prstGeom prst="rect">
            <a:avLst/>
          </a:prstGeom>
          <a:solidFill>
            <a:srgbClr val="9393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133600" y="0"/>
            <a:ext cx="70104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3939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BZ" sz="2400" b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39812" y="1411289"/>
            <a:ext cx="70344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 durch Klicken hinzufügen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9812" y="2106613"/>
            <a:ext cx="70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6400" y="66024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0055BDD0-97D4-43D5-A301-D25C7A478051}" type="datetime1">
              <a:rPr lang="fr-FR" smtClean="0">
                <a:solidFill>
                  <a:srgbClr val="FFFFFF"/>
                </a:solidFill>
              </a:rPr>
              <a:t>03/03/2017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7893050" y="6602399"/>
            <a:ext cx="92710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200" b="0" dirty="0">
                <a:solidFill>
                  <a:srgbClr val="FFFFFF"/>
                </a:solidFill>
              </a:rPr>
              <a:t>Seite </a:t>
            </a:r>
            <a:fld id="{327115CA-E6A4-425F-BB4F-A64D48743A27}" type="slidenum">
              <a:rPr lang="de-DE" sz="1200" b="0">
                <a:solidFill>
                  <a:srgbClr val="FFFFFF"/>
                </a:solidFill>
              </a:rPr>
              <a:pPr/>
              <a:t>‹N°›</a:t>
            </a:fld>
            <a:endParaRPr lang="de-DE" sz="1200" b="0" dirty="0">
              <a:solidFill>
                <a:srgbClr val="FFFFFF"/>
              </a:solidFill>
            </a:endParaRPr>
          </a:p>
        </p:txBody>
      </p:sp>
      <p:sp>
        <p:nvSpPr>
          <p:cNvPr id="75788" name="Line 12"/>
          <p:cNvSpPr>
            <a:spLocks noChangeShapeType="1"/>
          </p:cNvSpPr>
          <p:nvPr/>
        </p:nvSpPr>
        <p:spPr bwMode="auto">
          <a:xfrm flipH="1">
            <a:off x="0" y="762000"/>
            <a:ext cx="9144000" cy="0"/>
          </a:xfrm>
          <a:prstGeom prst="line">
            <a:avLst/>
          </a:prstGeom>
          <a:noFill/>
          <a:ln w="3175">
            <a:solidFill>
              <a:srgbClr val="D9D9D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75799" name="Picture 23" descr="Weltkugel_klein_neu.gif                                        0005A183jeany                          BB53F533: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6238" y="0"/>
            <a:ext cx="1147762" cy="762000"/>
          </a:xfrm>
          <a:prstGeom prst="rect">
            <a:avLst/>
          </a:prstGeom>
          <a:noFill/>
        </p:spPr>
      </p:pic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4950" y="6601217"/>
            <a:ext cx="43510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RE-ACTIVATE</a:t>
            </a:r>
            <a:endParaRPr lang="en-BZ" dirty="0">
              <a:solidFill>
                <a:srgbClr val="FFFFFF"/>
              </a:solidFill>
            </a:endParaRPr>
          </a:p>
        </p:txBody>
      </p:sp>
      <p:pic>
        <p:nvPicPr>
          <p:cNvPr id="17" name="Grafik 16" descr="gizlogo-standard-rgb.gif"/>
          <p:cNvPicPr>
            <a:picLocks noChangeAspect="1"/>
          </p:cNvPicPr>
          <p:nvPr/>
        </p:nvPicPr>
        <p:blipFill>
          <a:blip r:embed="rId14" cstate="print"/>
          <a:srcRect t="13758" b="19567"/>
          <a:stretch>
            <a:fillRect/>
          </a:stretch>
        </p:blipFill>
        <p:spPr>
          <a:xfrm>
            <a:off x="276225" y="76200"/>
            <a:ext cx="90000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416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2pPr>
      <a:lvl3pPr marL="1238250" indent="-285750" algn="l" rtl="0" eaLnBrk="1" fontAlgn="base" hangingPunct="1">
        <a:spcBef>
          <a:spcPct val="20000"/>
        </a:spcBef>
        <a:spcAft>
          <a:spcPct val="0"/>
        </a:spcAft>
        <a:buClr>
          <a:srgbClr val="999999"/>
        </a:buClr>
        <a:buFont typeface="Wingdings" pitchFamily="2" charset="2"/>
        <a:buChar char="§"/>
        <a:tabLst>
          <a:tab pos="2190750" algn="l"/>
        </a:tabLst>
        <a:defRPr sz="2400">
          <a:solidFill>
            <a:schemeClr val="tx1"/>
          </a:solidFill>
          <a:latin typeface="+mn-lt"/>
        </a:defRPr>
      </a:lvl3pPr>
      <a:lvl4pPr marL="1714500" indent="-285750" algn="l" rtl="0" eaLnBrk="1" fontAlgn="base" hangingPunct="1">
        <a:spcBef>
          <a:spcPct val="20000"/>
        </a:spcBef>
        <a:spcAft>
          <a:spcPct val="0"/>
        </a:spcAft>
        <a:buClr>
          <a:srgbClr val="C80F0F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4pPr>
      <a:lvl5pPr marL="21907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6A44507-CE0F-4FAF-BBFE-C889524E318D}" type="datetime1">
              <a:rPr lang="fr-FR" smtClean="0"/>
              <a:t>03/03/2017</a:t>
            </a:fld>
            <a:endParaRPr lang="de-DE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1" y="6515100"/>
            <a:ext cx="9144000" cy="50800"/>
          </a:xfrm>
          <a:prstGeom prst="rect">
            <a:avLst/>
          </a:prstGeom>
          <a:gradFill flip="none" rotWithShape="1">
            <a:gsLst>
              <a:gs pos="38000">
                <a:srgbClr val="FFB900"/>
              </a:gs>
              <a:gs pos="73000">
                <a:srgbClr val="FF730F"/>
              </a:gs>
              <a:gs pos="9000">
                <a:srgbClr val="C80F0F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dirty="0" smtClean="0"/>
          </a:p>
        </p:txBody>
      </p:sp>
      <p:sp>
        <p:nvSpPr>
          <p:cNvPr id="7" name="Rechteck 6"/>
          <p:cNvSpPr/>
          <p:nvPr/>
        </p:nvSpPr>
        <p:spPr>
          <a:xfrm>
            <a:off x="1974555" y="2021983"/>
            <a:ext cx="6606736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3200" u="sng" dirty="0" smtClean="0">
                <a:solidFill>
                  <a:schemeClr val="accent1"/>
                </a:solidFill>
                <a:latin typeface="+mj-lt"/>
              </a:rPr>
              <a:t>Atelier de </a:t>
            </a:r>
            <a:r>
              <a:rPr lang="fr-FR" sz="3200" u="sng" dirty="0" smtClean="0">
                <a:solidFill>
                  <a:schemeClr val="accent1"/>
                </a:solidFill>
                <a:latin typeface="+mj-lt"/>
              </a:rPr>
              <a:t>concertation  </a:t>
            </a:r>
            <a:endParaRPr lang="fr-FR" sz="3200" u="sng" dirty="0" smtClean="0">
              <a:solidFill>
                <a:schemeClr val="accent1"/>
              </a:solidFill>
              <a:latin typeface="+mj-lt"/>
            </a:endParaRPr>
          </a:p>
          <a:p>
            <a:pPr algn="ctr">
              <a:lnSpc>
                <a:spcPct val="120000"/>
              </a:lnSpc>
            </a:pPr>
            <a:r>
              <a:rPr lang="fr-FR" sz="2400" dirty="0" smtClean="0">
                <a:solidFill>
                  <a:srgbClr val="C00000"/>
                </a:solidFill>
              </a:rPr>
              <a:t>Introduction et mise à niveau des Bureaux d’étude et ingénieurs conseil dans le secteur des ER</a:t>
            </a:r>
            <a:endParaRPr lang="fr-FR" sz="2400" u="sng" dirty="0" smtClean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dirty="0" smtClean="0"/>
              <a:t>RE-ACTIVATE</a:t>
            </a:r>
            <a:endParaRPr lang="de-DE" noProof="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7"/>
            <a:ext cx="1598679" cy="4069112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387144" y="5447763"/>
            <a:ext cx="419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0" dirty="0" smtClean="0">
                <a:solidFill>
                  <a:srgbClr val="C00000"/>
                </a:solidFill>
              </a:rPr>
              <a:t>Tunis, 03 Mars 2017</a:t>
            </a:r>
          </a:p>
          <a:p>
            <a:pPr algn="ctr"/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Ali Ben Abdallah, GIZ</a:t>
            </a:r>
            <a:r>
              <a:rPr lang="fr-FR" sz="1600" dirty="0">
                <a:solidFill>
                  <a:srgbClr val="FFFFFF">
                    <a:lumMod val="50000"/>
                  </a:srgbClr>
                </a:solidFill>
              </a:rPr>
              <a:t> </a:t>
            </a:r>
            <a:r>
              <a:rPr lang="fr-FR" sz="1600" dirty="0" smtClean="0">
                <a:solidFill>
                  <a:srgbClr val="FFFFFF">
                    <a:lumMod val="50000"/>
                  </a:srgbClr>
                </a:solidFill>
              </a:rPr>
              <a:t> </a:t>
            </a: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Amin 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Chtioui, GIZ</a:t>
            </a:r>
          </a:p>
        </p:txBody>
      </p:sp>
    </p:spTree>
    <p:extLst>
      <p:ext uri="{BB962C8B-B14F-4D97-AF65-F5344CB8AC3E}">
        <p14:creationId xmlns:p14="http://schemas.microsoft.com/office/powerpoint/2010/main" val="34931932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03.03.2017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9155" y="1397000"/>
            <a:ext cx="7776000" cy="617928"/>
          </a:xfrm>
        </p:spPr>
        <p:txBody>
          <a:bodyPr/>
          <a:lstStyle/>
          <a:p>
            <a:r>
              <a:rPr lang="fr-FR" b="1" dirty="0" smtClean="0">
                <a:solidFill>
                  <a:srgbClr val="C00000"/>
                </a:solidFill>
              </a:rPr>
              <a:t>Le Projet RMS</a:t>
            </a:r>
            <a:endParaRPr lang="de-DE" b="1" dirty="0">
              <a:solidFill>
                <a:srgbClr val="C00000"/>
              </a:solidFill>
            </a:endParaRPr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Inhaltsplatzhalter 10"/>
          <p:cNvSpPr>
            <a:spLocks noGrp="1"/>
          </p:cNvSpPr>
          <p:nvPr>
            <p:ph idx="1"/>
          </p:nvPr>
        </p:nvSpPr>
        <p:spPr>
          <a:xfrm>
            <a:off x="684000" y="1487880"/>
            <a:ext cx="7776000" cy="4498900"/>
          </a:xfrm>
        </p:spPr>
        <p:txBody>
          <a:bodyPr/>
          <a:lstStyle/>
          <a:p>
            <a:pPr algn="just"/>
            <a:endParaRPr lang="fr-FR" dirty="0" smtClean="0"/>
          </a:p>
          <a:p>
            <a:pPr algn="just"/>
            <a:r>
              <a:rPr lang="fr-FR" dirty="0" smtClean="0"/>
              <a:t>Le </a:t>
            </a:r>
            <a:r>
              <a:rPr lang="fr-FR" dirty="0"/>
              <a:t>projet </a:t>
            </a:r>
            <a:r>
              <a:rPr lang="fr-FR" dirty="0" smtClean="0"/>
              <a:t>RMS comporte </a:t>
            </a:r>
            <a:r>
              <a:rPr lang="fr-FR" dirty="0"/>
              <a:t>trois </a:t>
            </a:r>
            <a:r>
              <a:rPr lang="fr-FR" dirty="0" smtClean="0"/>
              <a:t>composantes </a:t>
            </a:r>
            <a:r>
              <a:rPr lang="fr-FR" dirty="0"/>
              <a:t>d’intervention </a:t>
            </a:r>
            <a:r>
              <a:rPr lang="fr-FR" dirty="0" smtClean="0"/>
              <a:t>:</a:t>
            </a:r>
          </a:p>
          <a:p>
            <a:pPr algn="just"/>
            <a:r>
              <a:rPr lang="fr-FR" dirty="0" smtClean="0"/>
              <a:t> </a:t>
            </a:r>
            <a:endParaRPr lang="fr-FR" b="1" dirty="0" smtClean="0">
              <a:solidFill>
                <a:srgbClr val="C00000"/>
              </a:solidFill>
            </a:endParaRPr>
          </a:p>
        </p:txBody>
      </p:sp>
      <p:graphicFrame>
        <p:nvGraphicFramePr>
          <p:cNvPr id="11" name="Espace réservé du contenu 4"/>
          <p:cNvGraphicFramePr>
            <a:graphicFrameLocks/>
          </p:cNvGraphicFramePr>
          <p:nvPr>
            <p:extLst/>
          </p:nvPr>
        </p:nvGraphicFramePr>
        <p:xfrm>
          <a:off x="684213" y="2557653"/>
          <a:ext cx="7775575" cy="38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61406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t>03/03/2017</a:t>
            </a:fld>
            <a:endParaRPr lang="de-DE" noProof="0"/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684000" y="3196993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3600" b="1" kern="0" smtClean="0">
                <a:solidFill>
                  <a:srgbClr val="C00000"/>
                </a:solidFill>
              </a:rPr>
              <a:t>MERCI POUR VOTRE ATTENTION</a:t>
            </a:r>
            <a:endParaRPr lang="fr-FR" sz="3600" b="1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57085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9910" y="2642298"/>
            <a:ext cx="7776000" cy="1569094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rgbClr val="C00000"/>
                </a:solidFill>
              </a:rPr>
              <a:t>Projet RE-ACTIVATE: </a:t>
            </a:r>
            <a:r>
              <a:rPr lang="fr-FR" dirty="0">
                <a:solidFill>
                  <a:srgbClr val="C00000"/>
                </a:solidFill>
              </a:rPr>
              <a:t>« Promotion de l’emploi à travers les énergies </a:t>
            </a:r>
            <a:r>
              <a:rPr lang="fr-FR" dirty="0" smtClean="0">
                <a:solidFill>
                  <a:srgbClr val="C00000"/>
                </a:solidFill>
              </a:rPr>
              <a:t>renouvelables et </a:t>
            </a:r>
            <a:r>
              <a:rPr lang="fr-FR" dirty="0">
                <a:solidFill>
                  <a:srgbClr val="C00000"/>
                </a:solidFill>
              </a:rPr>
              <a:t>l’efficacité énergétique dans la région MENA »</a:t>
            </a:r>
            <a:br>
              <a:rPr lang="fr-FR" dirty="0">
                <a:solidFill>
                  <a:srgbClr val="C00000"/>
                </a:solidFill>
              </a:rPr>
            </a:b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t>03/03/2017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54204130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>La mission de RE-ACTIVATE</a:t>
            </a:r>
            <a:b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</a:br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/>
            </a:r>
            <a:b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</a:br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/>
            </a:r>
            <a:b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</a:br>
            <a:endParaRPr lang="en-US" b="1" dirty="0">
              <a:solidFill>
                <a:schemeClr val="accent1"/>
              </a:solidFill>
              <a:cs typeface="Tahom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RE-ACTIVATE</a:t>
            </a:r>
            <a:endParaRPr lang="de-DE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26D887E-7B37-4CDB-85C6-86C87A8A3891}" type="datetime1">
              <a:rPr lang="fr-FR" noProof="0" smtClean="0"/>
              <a:t>03/03/2017</a:t>
            </a:fld>
            <a:endParaRPr lang="de-DE" noProof="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Nouveau projet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inter-régional 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et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intersectoriel 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financé par le BMZ et mis en œuvre par la GIZ</a:t>
            </a:r>
          </a:p>
          <a:p>
            <a:pPr>
              <a:buFont typeface="Wingdings" pitchFamily="2" charset="2"/>
              <a:buChar char="§"/>
            </a:pP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Focus sur le </a:t>
            </a:r>
            <a:r>
              <a:rPr lang="fr-FR" sz="2400" dirty="0" err="1" smtClean="0">
                <a:solidFill>
                  <a:schemeClr val="tx2"/>
                </a:solidFill>
                <a:cs typeface="Tahoma" pitchFamily="34" charset="0"/>
              </a:rPr>
              <a:t>nexus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 entre les 2 secteurs prioritaires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>
                <a:solidFill>
                  <a:schemeClr val="tx2"/>
                </a:solidFill>
                <a:cs typeface="Tahoma" pitchFamily="34" charset="0"/>
              </a:rPr>
              <a:t>Promotion des énergies </a:t>
            </a:r>
            <a:r>
              <a:rPr lang="fr-FR" dirty="0" smtClean="0">
                <a:solidFill>
                  <a:schemeClr val="tx2"/>
                </a:solidFill>
                <a:cs typeface="Tahoma" pitchFamily="34" charset="0"/>
              </a:rPr>
              <a:t>durables</a:t>
            </a:r>
            <a:endParaRPr lang="fr-FR" dirty="0">
              <a:solidFill>
                <a:schemeClr val="tx2"/>
              </a:solidFill>
              <a:cs typeface="Tahoma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>
                <a:solidFill>
                  <a:schemeClr val="tx2"/>
                </a:solidFill>
                <a:cs typeface="Tahoma" pitchFamily="34" charset="0"/>
              </a:rPr>
              <a:t>Promotion </a:t>
            </a:r>
            <a:r>
              <a:rPr lang="fr-FR" dirty="0" smtClean="0">
                <a:solidFill>
                  <a:schemeClr val="tx2"/>
                </a:solidFill>
                <a:cs typeface="Tahoma" pitchFamily="34" charset="0"/>
              </a:rPr>
              <a:t>du </a:t>
            </a:r>
            <a:r>
              <a:rPr lang="fr-FR" dirty="0">
                <a:solidFill>
                  <a:schemeClr val="tx2"/>
                </a:solidFill>
                <a:cs typeface="Tahoma" pitchFamily="34" charset="0"/>
              </a:rPr>
              <a:t>développement </a:t>
            </a:r>
            <a:r>
              <a:rPr lang="fr-FR" dirty="0" smtClean="0">
                <a:solidFill>
                  <a:schemeClr val="tx2"/>
                </a:solidFill>
                <a:cs typeface="Tahoma" pitchFamily="34" charset="0"/>
              </a:rPr>
              <a:t>socio-économique local</a:t>
            </a:r>
            <a:endParaRPr lang="fr-FR" dirty="0">
              <a:solidFill>
                <a:schemeClr val="tx2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3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 pays partenaires: MAR, TUN</a:t>
            </a:r>
            <a:r>
              <a:rPr lang="fr-FR" sz="2400" smtClean="0">
                <a:solidFill>
                  <a:schemeClr val="tx2"/>
                </a:solidFill>
                <a:cs typeface="Tahoma" pitchFamily="34" charset="0"/>
              </a:rPr>
              <a:t>, EGY</a:t>
            </a:r>
            <a:endParaRPr lang="fr-FR" sz="2400" dirty="0" smtClean="0">
              <a:solidFill>
                <a:schemeClr val="tx2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Durée: 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4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ans, budget: 5 million EUR </a:t>
            </a:r>
          </a:p>
        </p:txBody>
      </p:sp>
    </p:spTree>
    <p:extLst>
      <p:ext uri="{BB962C8B-B14F-4D97-AF65-F5344CB8AC3E}">
        <p14:creationId xmlns:p14="http://schemas.microsoft.com/office/powerpoint/2010/main" val="27871405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>Les objectifs-clé de RE-ACTIVATE</a:t>
            </a:r>
            <a:b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</a:br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/>
            </a:r>
            <a:b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</a:br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/>
            </a:r>
            <a:b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</a:br>
            <a:endParaRPr lang="fr-FR" b="1" dirty="0">
              <a:solidFill>
                <a:schemeClr val="accent1"/>
              </a:solidFill>
              <a:cs typeface="Tahom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RE-ACTIVATE</a:t>
            </a:r>
            <a:endParaRPr lang="de-DE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26D887E-7B37-4CDB-85C6-86C87A8A3891}" type="datetime1">
              <a:rPr lang="fr-FR" noProof="0" smtClean="0"/>
              <a:t>03/03/2017</a:t>
            </a:fld>
            <a:endParaRPr lang="de-DE" noProof="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Aider à identifier et à concrétiser 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les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potentiels et </a:t>
            </a: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opportunités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pour </a:t>
            </a:r>
            <a:r>
              <a:rPr lang="fr-FR" sz="2400" u="sng" dirty="0">
                <a:solidFill>
                  <a:schemeClr val="tx2"/>
                </a:solidFill>
                <a:cs typeface="Tahoma" pitchFamily="34" charset="0"/>
              </a:rPr>
              <a:t>la création d’emploi et de chaînes de valeur locales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à travers les technologies ER/EE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Promotion de marchés et de la participation locale à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travers </a:t>
            </a:r>
            <a:r>
              <a:rPr lang="fr-FR" sz="2400" u="sng" dirty="0">
                <a:solidFill>
                  <a:schemeClr val="tx2"/>
                </a:solidFill>
                <a:cs typeface="Tahoma" pitchFamily="34" charset="0"/>
              </a:rPr>
              <a:t>le renforcement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des conditions-cadres, des instruments de soutien et des capacités locales</a:t>
            </a:r>
            <a:endParaRPr lang="fr-FR" sz="2400" u="sng" dirty="0">
              <a:solidFill>
                <a:schemeClr val="tx2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chemeClr val="tx2"/>
                </a:solidFill>
                <a:cs typeface="Tahoma" pitchFamily="34" charset="0"/>
              </a:rPr>
              <a:t>Focus: </a:t>
            </a:r>
            <a:r>
              <a:rPr lang="fr-FR" sz="2400" u="sng" dirty="0" smtClean="0">
                <a:solidFill>
                  <a:schemeClr val="tx2"/>
                </a:solidFill>
                <a:cs typeface="Tahoma" pitchFamily="34" charset="0"/>
              </a:rPr>
              <a:t>approches et technologies </a:t>
            </a:r>
            <a:r>
              <a:rPr lang="fr-FR" sz="2400" u="sng" dirty="0">
                <a:solidFill>
                  <a:schemeClr val="tx2"/>
                </a:solidFill>
                <a:cs typeface="Tahoma" pitchFamily="34" charset="0"/>
              </a:rPr>
              <a:t>décentralisées </a:t>
            </a:r>
            <a:r>
              <a:rPr lang="fr-FR" sz="2400" dirty="0">
                <a:solidFill>
                  <a:schemeClr val="tx2"/>
                </a:solidFill>
                <a:cs typeface="Tahoma" pitchFamily="34" charset="0"/>
              </a:rPr>
              <a:t>en matière de génération et/ou de maîtrise de l’énergie avec un </a:t>
            </a:r>
            <a:r>
              <a:rPr lang="fr-FR" sz="2400" u="sng" dirty="0">
                <a:solidFill>
                  <a:schemeClr val="tx2"/>
                </a:solidFill>
                <a:cs typeface="Tahoma" pitchFamily="34" charset="0"/>
              </a:rPr>
              <a:t>fort impact sur la main d’œuvre locale</a:t>
            </a:r>
          </a:p>
        </p:txBody>
      </p:sp>
    </p:spTree>
    <p:extLst>
      <p:ext uri="{BB962C8B-B14F-4D97-AF65-F5344CB8AC3E}">
        <p14:creationId xmlns:p14="http://schemas.microsoft.com/office/powerpoint/2010/main" val="1233912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accent1"/>
                </a:solidFill>
                <a:cs typeface="Tahoma" pitchFamily="34" charset="0"/>
              </a:rPr>
              <a:t>Les </a:t>
            </a:r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>activités </a:t>
            </a:r>
            <a:r>
              <a:rPr lang="fr-FR" b="1" dirty="0">
                <a:solidFill>
                  <a:schemeClr val="accent1"/>
                </a:solidFill>
                <a:cs typeface="Tahoma" pitchFamily="34" charset="0"/>
              </a:rPr>
              <a:t>de </a:t>
            </a:r>
            <a:r>
              <a:rPr lang="fr-FR" b="1" dirty="0" smtClean="0">
                <a:solidFill>
                  <a:schemeClr val="accent1"/>
                </a:solidFill>
                <a:cs typeface="Tahoma" pitchFamily="34" charset="0"/>
              </a:rPr>
              <a:t>RE-ACTIVATE ER en Tunisie </a:t>
            </a:r>
            <a:r>
              <a:rPr lang="fr-FR" b="1" dirty="0">
                <a:solidFill>
                  <a:schemeClr val="accent1"/>
                </a:solidFill>
                <a:cs typeface="Tahoma" pitchFamily="34" charset="0"/>
              </a:rPr>
              <a:t/>
            </a:r>
            <a:br>
              <a:rPr lang="fr-FR" b="1" dirty="0">
                <a:solidFill>
                  <a:schemeClr val="accent1"/>
                </a:solidFill>
                <a:cs typeface="Tahoma" pitchFamily="34" charset="0"/>
              </a:rPr>
            </a:br>
            <a:r>
              <a:rPr lang="fr-FR" b="1" dirty="0">
                <a:solidFill>
                  <a:schemeClr val="accent1"/>
                </a:solidFill>
                <a:cs typeface="Tahoma" pitchFamily="34" charset="0"/>
              </a:rPr>
              <a:t/>
            </a:r>
            <a:br>
              <a:rPr lang="fr-FR" b="1" dirty="0">
                <a:solidFill>
                  <a:schemeClr val="accent1"/>
                </a:solidFill>
                <a:cs typeface="Tahoma" pitchFamily="34" charset="0"/>
              </a:rPr>
            </a:b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09A704E-2441-454E-BE5E-027A8724B2FE}" type="datetime1">
              <a:rPr lang="fr-FR" noProof="0" smtClean="0"/>
              <a:t>03/03/2017</a:t>
            </a:fld>
            <a:endParaRPr lang="de-DE" noProof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b="1" dirty="0" smtClean="0"/>
              <a:t>Le Secteur Agricole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Etude impact emploi des ER/EE dans le secteur AGR/IAA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Installation photovoltaïque pilote au siège de l’APIA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Projet de soutien à l’introduction des ER/EE dans le secteur AGR/IAA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b="1" dirty="0" smtClean="0"/>
              <a:t>Le marché Photovoltaïque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Etude de faisabilité pour l’introduction des BC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Introduction des BC et phase pilote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Introduction et mise à niveau des 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68519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t>03.03.2017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3659" y="2493183"/>
            <a:ext cx="7918704" cy="617928"/>
          </a:xfrm>
        </p:spPr>
        <p:txBody>
          <a:bodyPr/>
          <a:lstStyle/>
          <a:p>
            <a:pPr marL="631825" algn="ctr"/>
            <a:r>
              <a:rPr lang="fr-FR" sz="4000" b="1" dirty="0" smtClean="0">
                <a:solidFill>
                  <a:srgbClr val="C80F0F"/>
                </a:solidFill>
              </a:rPr>
              <a:t>Renforcement du Marché  Solaire en Tunisie</a:t>
            </a:r>
            <a:r>
              <a:rPr lang="fr-FR" dirty="0">
                <a:solidFill>
                  <a:srgbClr val="C80F0F"/>
                </a:solidFill>
              </a:rPr>
              <a:t/>
            </a:r>
            <a:br>
              <a:rPr lang="fr-FR" dirty="0">
                <a:solidFill>
                  <a:srgbClr val="C80F0F"/>
                </a:solidFill>
              </a:rPr>
            </a:br>
            <a:r>
              <a:rPr lang="fr-FR" dirty="0" smtClean="0">
                <a:solidFill>
                  <a:srgbClr val="C80F0F"/>
                </a:solidFill>
              </a:rPr>
              <a:t/>
            </a:r>
            <a:br>
              <a:rPr lang="fr-FR" dirty="0" smtClean="0">
                <a:solidFill>
                  <a:srgbClr val="C80F0F"/>
                </a:solidFill>
              </a:rPr>
            </a:br>
            <a:r>
              <a:rPr lang="fr-FR" dirty="0" smtClean="0">
                <a:solidFill>
                  <a:srgbClr val="C80F0F"/>
                </a:solidFill>
              </a:rPr>
              <a:t/>
            </a:r>
            <a:br>
              <a:rPr lang="fr-FR" dirty="0" smtClean="0">
                <a:solidFill>
                  <a:srgbClr val="C80F0F"/>
                </a:solidFill>
              </a:rPr>
            </a:br>
            <a:r>
              <a:rPr lang="fr-FR" dirty="0" smtClean="0">
                <a:solidFill>
                  <a:srgbClr val="C80F0F"/>
                </a:solidFill>
              </a:rPr>
              <a:t/>
            </a:r>
            <a:br>
              <a:rPr lang="fr-FR" dirty="0" smtClean="0">
                <a:solidFill>
                  <a:srgbClr val="C80F0F"/>
                </a:solidFill>
              </a:rPr>
            </a:br>
            <a:r>
              <a:rPr lang="fr-FR" dirty="0" smtClean="0">
                <a:solidFill>
                  <a:srgbClr val="C80F0F"/>
                </a:solidFill>
              </a:rPr>
              <a:t/>
            </a:r>
            <a:br>
              <a:rPr lang="fr-FR" dirty="0" smtClean="0">
                <a:solidFill>
                  <a:srgbClr val="C80F0F"/>
                </a:solidFill>
              </a:rPr>
            </a:br>
            <a:r>
              <a:rPr lang="fr-FR" sz="2800" dirty="0" smtClean="0">
                <a:solidFill>
                  <a:srgbClr val="C80F0F"/>
                </a:solidFill>
              </a:rPr>
              <a:t/>
            </a:r>
            <a:br>
              <a:rPr lang="fr-FR" sz="2800" dirty="0" smtClean="0">
                <a:solidFill>
                  <a:srgbClr val="C80F0F"/>
                </a:solidFill>
              </a:rPr>
            </a:br>
            <a:endParaRPr lang="fr-FR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6771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03.03.2017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25144"/>
            <a:ext cx="7776000" cy="617928"/>
          </a:xfrm>
        </p:spPr>
        <p:txBody>
          <a:bodyPr/>
          <a:lstStyle/>
          <a:p>
            <a:r>
              <a:rPr lang="fr-FR" b="1" dirty="0" smtClean="0">
                <a:solidFill>
                  <a:srgbClr val="C00000"/>
                </a:solidFill>
              </a:rPr>
              <a:t>Le Projet DMS</a:t>
            </a:r>
            <a:endParaRPr lang="de-DE" b="1" dirty="0">
              <a:solidFill>
                <a:srgbClr val="C00000"/>
              </a:solidFill>
            </a:endParaRPr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Inhaltsplatzhalter 10"/>
          <p:cNvSpPr>
            <a:spLocks noGrp="1"/>
          </p:cNvSpPr>
          <p:nvPr>
            <p:ph idx="1"/>
          </p:nvPr>
        </p:nvSpPr>
        <p:spPr>
          <a:xfrm>
            <a:off x="684000" y="1990800"/>
            <a:ext cx="7776000" cy="4498900"/>
          </a:xfrm>
        </p:spPr>
        <p:txBody>
          <a:bodyPr/>
          <a:lstStyle/>
          <a:p>
            <a:pPr algn="just"/>
            <a:r>
              <a:rPr lang="fr-FR" dirty="0" smtClean="0"/>
              <a:t>Le </a:t>
            </a:r>
            <a:r>
              <a:rPr lang="fr-FR" dirty="0"/>
              <a:t>projet „Développement du Marché Solaire en Tunisie“ (DMS</a:t>
            </a:r>
            <a:r>
              <a:rPr lang="fr-FR" dirty="0" smtClean="0"/>
              <a:t>) lancé </a:t>
            </a:r>
            <a:r>
              <a:rPr lang="fr-FR" dirty="0"/>
              <a:t>par </a:t>
            </a:r>
            <a:r>
              <a:rPr lang="fr-FR" dirty="0" smtClean="0"/>
              <a:t>la GIZ</a:t>
            </a:r>
            <a:r>
              <a:rPr lang="fr-FR" dirty="0"/>
              <a:t>,</a:t>
            </a:r>
            <a:r>
              <a:rPr lang="fr-FR" dirty="0" smtClean="0"/>
              <a:t> </a:t>
            </a:r>
            <a:r>
              <a:rPr lang="fr-FR" dirty="0"/>
              <a:t>en collaboration avec </a:t>
            </a:r>
            <a:r>
              <a:rPr lang="fr-FR" dirty="0" smtClean="0"/>
              <a:t>l’ANME, </a:t>
            </a:r>
            <a:r>
              <a:rPr lang="fr-FR" dirty="0"/>
              <a:t>envisage </a:t>
            </a:r>
            <a:r>
              <a:rPr lang="fr-FR" dirty="0" smtClean="0"/>
              <a:t>l’amélioration des </a:t>
            </a:r>
            <a:r>
              <a:rPr lang="fr-FR" dirty="0"/>
              <a:t>conditions cadre et </a:t>
            </a:r>
            <a:r>
              <a:rPr lang="fr-FR" dirty="0" smtClean="0"/>
              <a:t>le renforcement de structures </a:t>
            </a:r>
            <a:r>
              <a:rPr lang="fr-FR" dirty="0"/>
              <a:t>durables du marché </a:t>
            </a:r>
            <a:r>
              <a:rPr lang="fr-FR" dirty="0" smtClean="0"/>
              <a:t>Photovoltaïque (PV) et </a:t>
            </a:r>
            <a:r>
              <a:rPr lang="fr-FR" dirty="0"/>
              <a:t>des </a:t>
            </a:r>
            <a:r>
              <a:rPr lang="fr-FR" dirty="0" smtClean="0"/>
              <a:t>Chauffe Eau Solaires </a:t>
            </a:r>
            <a:r>
              <a:rPr lang="fr-FR" dirty="0"/>
              <a:t>en Tunisie. </a:t>
            </a:r>
            <a:endParaRPr lang="fr-FR" dirty="0" smtClean="0"/>
          </a:p>
          <a:p>
            <a:pPr algn="just"/>
            <a:r>
              <a:rPr lang="fr-FR" dirty="0" smtClean="0"/>
              <a:t>Le </a:t>
            </a:r>
            <a:r>
              <a:rPr lang="fr-FR" dirty="0"/>
              <a:t>projet est financé par le Ministère </a:t>
            </a:r>
            <a:r>
              <a:rPr lang="fr-FR" dirty="0" smtClean="0"/>
              <a:t>fédéral allemand </a:t>
            </a:r>
            <a:r>
              <a:rPr lang="fr-FR" dirty="0"/>
              <a:t>de la Coopération </a:t>
            </a:r>
            <a:r>
              <a:rPr lang="fr-FR" dirty="0" smtClean="0"/>
              <a:t>économique </a:t>
            </a:r>
            <a:r>
              <a:rPr lang="fr-FR" dirty="0"/>
              <a:t>et du Développement (BMZ) et comporte trois axes d’intervention : </a:t>
            </a:r>
            <a:endParaRPr lang="fr-FR" b="1" dirty="0" smtClean="0">
              <a:solidFill>
                <a:srgbClr val="C00000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fr-FR" dirty="0"/>
              <a:t>Amélioration des conditions cadres pour le développement du </a:t>
            </a:r>
            <a:r>
              <a:rPr lang="fr-FR" dirty="0" smtClean="0"/>
              <a:t>marché solaire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Sensibilisation des investisseurs et identification des segments </a:t>
            </a:r>
            <a:r>
              <a:rPr lang="fr-FR" dirty="0"/>
              <a:t>prometteurs </a:t>
            </a:r>
            <a:r>
              <a:rPr lang="fr-FR" dirty="0" smtClean="0"/>
              <a:t>du marché</a:t>
            </a:r>
          </a:p>
          <a:p>
            <a:pPr lvl="1">
              <a:buFont typeface="Wingdings" pitchFamily="2" charset="2"/>
              <a:buChar char="§"/>
            </a:pPr>
            <a:r>
              <a:rPr lang="fr-FR" dirty="0" smtClean="0"/>
              <a:t>Développement du marché dans la région pilote de Sfax</a:t>
            </a:r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6964886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>
                <a:solidFill>
                  <a:srgbClr val="C00000"/>
                </a:solidFill>
              </a:rPr>
              <a:t>Approche</a:t>
            </a:r>
            <a:r>
              <a:rPr lang="de-DE" b="1" dirty="0">
                <a:solidFill>
                  <a:srgbClr val="C00000"/>
                </a:solidFill>
              </a:rPr>
              <a:t> du </a:t>
            </a:r>
            <a:r>
              <a:rPr lang="de-DE" b="1" dirty="0" err="1">
                <a:solidFill>
                  <a:srgbClr val="C00000"/>
                </a:solidFill>
              </a:rPr>
              <a:t>projet</a:t>
            </a:r>
            <a:r>
              <a:rPr lang="de-DE" b="1" dirty="0">
                <a:solidFill>
                  <a:srgbClr val="C00000"/>
                </a:solidFill>
              </a:rPr>
              <a:t> DMS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03.03.2017</a:t>
            </a:fld>
            <a:endParaRPr lang="de-DE" noProof="0"/>
          </a:p>
        </p:txBody>
      </p:sp>
      <p:sp>
        <p:nvSpPr>
          <p:cNvPr id="10" name="AutoShape 2" descr="Bildergebnis für prozess zahnr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209550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5" descr="Bildergebnis für ban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057" y="2023677"/>
            <a:ext cx="15430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22" t="42292" r="38181" b="28854"/>
          <a:stretch/>
        </p:blipFill>
        <p:spPr bwMode="auto">
          <a:xfrm>
            <a:off x="6326641" y="1487873"/>
            <a:ext cx="2129504" cy="1522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 3" descr="C:\Documents and Settings\CAMI\Bureau\CAMI\projet PV ANME-giz\travail ali\ANME IMP 20-10-14.bmp"/>
          <p:cNvPicPr/>
          <p:nvPr/>
        </p:nvPicPr>
        <p:blipFill rotWithShape="1">
          <a:blip r:embed="rId6" cstate="print"/>
          <a:srcRect l="14007" t="9072" r="7635" b="13865"/>
          <a:stretch/>
        </p:blipFill>
        <p:spPr bwMode="auto">
          <a:xfrm>
            <a:off x="4972882" y="3826150"/>
            <a:ext cx="2027468" cy="1479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http://www.investintunisia.tn/images/fr/cartes/sfax_tunis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259" y="3474414"/>
            <a:ext cx="1422824" cy="27228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434975" y="3734713"/>
            <a:ext cx="28492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Amélioration des mécanismes de développement des projets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91259" y="5643114"/>
            <a:ext cx="28492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Qualité et transparence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3451972" y="3489236"/>
            <a:ext cx="2849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Implication du secteur financier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708251" y="6177215"/>
            <a:ext cx="28492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Implication des régions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4940106" y="5260811"/>
            <a:ext cx="2849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Appui aux projets de démonstration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6453641" y="2941163"/>
            <a:ext cx="2849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Sensibilisation des investisseurs (p.ex. AGRI)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2774018" y="6210115"/>
            <a:ext cx="28492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Calcul de rentabilité </a:t>
            </a: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4" b="26774"/>
          <a:stretch/>
        </p:blipFill>
        <p:spPr bwMode="auto">
          <a:xfrm>
            <a:off x="2940528" y="5047493"/>
            <a:ext cx="1675057" cy="119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3089" y="5054502"/>
            <a:ext cx="2450142" cy="600366"/>
          </a:xfrm>
          <a:prstGeom prst="rect">
            <a:avLst/>
          </a:prstGeom>
        </p:spPr>
      </p:pic>
      <p:pic>
        <p:nvPicPr>
          <p:cNvPr id="21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4411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noProof="0" smtClean="0"/>
              <a:t>03.03.2017</a:t>
            </a:fld>
            <a:endParaRPr lang="de-DE" noProof="0"/>
          </a:p>
        </p:txBody>
      </p:sp>
      <p:sp>
        <p:nvSpPr>
          <p:cNvPr id="8" name="Textfeld 7"/>
          <p:cNvSpPr txBox="1"/>
          <p:nvPr/>
        </p:nvSpPr>
        <p:spPr>
          <a:xfrm>
            <a:off x="7419434" y="314102"/>
            <a:ext cx="12387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 en œuvre par la: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306272"/>
            <a:ext cx="7776000" cy="617928"/>
          </a:xfrm>
        </p:spPr>
        <p:txBody>
          <a:bodyPr/>
          <a:lstStyle/>
          <a:p>
            <a:r>
              <a:rPr lang="fr-FR" b="1" dirty="0" smtClean="0">
                <a:solidFill>
                  <a:srgbClr val="C00000"/>
                </a:solidFill>
              </a:rPr>
              <a:t>Le Projet RMS</a:t>
            </a:r>
            <a:endParaRPr lang="de-DE" b="1" dirty="0">
              <a:solidFill>
                <a:srgbClr val="C00000"/>
              </a:solidFill>
            </a:endParaRPr>
          </a:p>
        </p:txBody>
      </p:sp>
      <p:pic>
        <p:nvPicPr>
          <p:cNvPr id="10" name="Picture 2" descr="C:\Users\ascherer\AppData\Local\Temp\Rar$DIa0.413\ELdZ_Tun_Office_Farbe_arab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29" y="7641"/>
            <a:ext cx="2117289" cy="11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Inhaltsplatzhalter 10"/>
          <p:cNvSpPr>
            <a:spLocks noGrp="1"/>
          </p:cNvSpPr>
          <p:nvPr>
            <p:ph idx="1"/>
          </p:nvPr>
        </p:nvSpPr>
        <p:spPr>
          <a:xfrm>
            <a:off x="684000" y="2009088"/>
            <a:ext cx="7776000" cy="4498900"/>
          </a:xfrm>
        </p:spPr>
        <p:txBody>
          <a:bodyPr/>
          <a:lstStyle/>
          <a:p>
            <a:pPr algn="just"/>
            <a:r>
              <a:rPr lang="fr-FR" dirty="0" smtClean="0"/>
              <a:t>Le </a:t>
            </a:r>
            <a:r>
              <a:rPr lang="fr-FR" dirty="0"/>
              <a:t>projet </a:t>
            </a:r>
            <a:r>
              <a:rPr lang="fr-FR" dirty="0" smtClean="0"/>
              <a:t>„Renforcement </a:t>
            </a:r>
            <a:r>
              <a:rPr lang="fr-FR" dirty="0"/>
              <a:t>du Marché Solaire en Tunisie“ </a:t>
            </a:r>
            <a:r>
              <a:rPr lang="fr-FR" dirty="0" smtClean="0"/>
              <a:t>(RMS) vise l’amélioration </a:t>
            </a:r>
            <a:r>
              <a:rPr lang="fr-FR" dirty="0"/>
              <a:t>des conditions cadre et des prestations de services de manière durable, en Tunisie, pour favoriser les </a:t>
            </a:r>
            <a:r>
              <a:rPr lang="fr-FR" dirty="0" smtClean="0"/>
              <a:t>investissements dans le marché photovoltaïque,</a:t>
            </a:r>
            <a:endParaRPr lang="fr-FR" dirty="0"/>
          </a:p>
          <a:p>
            <a:r>
              <a:rPr lang="fr-FR" b="1" dirty="0" smtClean="0"/>
              <a:t>Mandataire</a:t>
            </a:r>
            <a:r>
              <a:rPr lang="fr-FR" b="1" dirty="0"/>
              <a:t>: </a:t>
            </a:r>
            <a:r>
              <a:rPr lang="fr-FR" dirty="0"/>
              <a:t>Ministère </a:t>
            </a:r>
            <a:r>
              <a:rPr lang="fr-FR" dirty="0" smtClean="0"/>
              <a:t>fédéral </a:t>
            </a:r>
            <a:r>
              <a:rPr lang="fr-FR" dirty="0"/>
              <a:t>de la Coopération </a:t>
            </a:r>
            <a:r>
              <a:rPr lang="fr-FR" dirty="0" smtClean="0"/>
              <a:t>économique </a:t>
            </a:r>
            <a:r>
              <a:rPr lang="fr-FR" dirty="0"/>
              <a:t>et du Développement (BMZ)</a:t>
            </a:r>
          </a:p>
          <a:p>
            <a:r>
              <a:rPr lang="fr-FR" b="1" dirty="0" smtClean="0"/>
              <a:t>Partenaire</a:t>
            </a:r>
            <a:r>
              <a:rPr lang="fr-FR" b="1" dirty="0"/>
              <a:t>: </a:t>
            </a:r>
            <a:r>
              <a:rPr lang="fr-FR" dirty="0" smtClean="0"/>
              <a:t>ANME</a:t>
            </a:r>
            <a:endParaRPr lang="fr-FR" dirty="0"/>
          </a:p>
          <a:p>
            <a:pPr algn="just"/>
            <a:r>
              <a:rPr lang="fr-FR" b="1" dirty="0" smtClean="0"/>
              <a:t>Durée: </a:t>
            </a:r>
            <a:r>
              <a:rPr lang="fr-FR" dirty="0" smtClean="0"/>
              <a:t>2017-2019</a:t>
            </a:r>
          </a:p>
          <a:p>
            <a:pPr algn="just"/>
            <a:r>
              <a:rPr lang="fr-FR" b="1" dirty="0" smtClean="0"/>
              <a:t>Budget: </a:t>
            </a:r>
            <a:r>
              <a:rPr lang="fr-FR" dirty="0" smtClean="0"/>
              <a:t>2 </a:t>
            </a:r>
            <a:r>
              <a:rPr lang="fr-FR" dirty="0" err="1" smtClean="0"/>
              <a:t>Mio</a:t>
            </a:r>
            <a:r>
              <a:rPr lang="fr-FR" dirty="0" smtClean="0"/>
              <a:t> EUR</a:t>
            </a:r>
          </a:p>
          <a:p>
            <a:pPr lvl="1">
              <a:buFont typeface="Wingdings" pitchFamily="2" charset="2"/>
              <a:buChar char="§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0034138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0927_PPT_Zymla_0.6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1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2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3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4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8.xml><?xml version="1.0" encoding="utf-8"?>
<a:theme xmlns:a="http://schemas.openxmlformats.org/drawingml/2006/main" name="5_GIZ-DE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9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120927_PPT_Zymla_0.6.potx</Template>
  <TotalTime>941</TotalTime>
  <Words>553</Words>
  <Application>Microsoft Office PowerPoint</Application>
  <PresentationFormat>Affichage à l'écran (4:3)</PresentationFormat>
  <Paragraphs>77</Paragraphs>
  <Slides>11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8</vt:i4>
      </vt:variant>
      <vt:variant>
        <vt:lpstr>Titres des diapositives</vt:lpstr>
      </vt:variant>
      <vt:variant>
        <vt:i4>11</vt:i4>
      </vt:variant>
    </vt:vector>
  </HeadingPairs>
  <TitlesOfParts>
    <vt:vector size="25" baseType="lpstr">
      <vt:lpstr>Arial</vt:lpstr>
      <vt:lpstr>Arial Narrow</vt:lpstr>
      <vt:lpstr>Courier New</vt:lpstr>
      <vt:lpstr>Tahoma</vt:lpstr>
      <vt:lpstr>Times</vt:lpstr>
      <vt:lpstr>Wingdings</vt:lpstr>
      <vt:lpstr>120927_PPT_Zymla_0.6</vt:lpstr>
      <vt:lpstr>Cover</vt:lpstr>
      <vt:lpstr>GIZ-DE</vt:lpstr>
      <vt:lpstr>1_GIZ-DE</vt:lpstr>
      <vt:lpstr>2_GIZ-DE</vt:lpstr>
      <vt:lpstr>3_GIZ-DE</vt:lpstr>
      <vt:lpstr>4_GIZ-DE</vt:lpstr>
      <vt:lpstr>5_GIZ-DE</vt:lpstr>
      <vt:lpstr>Présentation PowerPoint</vt:lpstr>
      <vt:lpstr>Projet RE-ACTIVATE: « Promotion de l’emploi à travers les énergies renouvelables et l’efficacité énergétique dans la région MENA » </vt:lpstr>
      <vt:lpstr>La mission de RE-ACTIVATE   </vt:lpstr>
      <vt:lpstr>Les objectifs-clé de RE-ACTIVATE   </vt:lpstr>
      <vt:lpstr>Les activités de RE-ACTIVATE ER en Tunisie   </vt:lpstr>
      <vt:lpstr>Renforcement du Marché  Solaire en Tunisie      </vt:lpstr>
      <vt:lpstr>Le Projet DMS</vt:lpstr>
      <vt:lpstr>Approche du projet DMS</vt:lpstr>
      <vt:lpstr>Le Projet RMS</vt:lpstr>
      <vt:lpstr>Le Projet RMS</vt:lpstr>
      <vt:lpstr>Présentation PowerPoint</vt:lpstr>
    </vt:vector>
  </TitlesOfParts>
  <Company>Crossmedia Beratung und Design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Ira Olaleye</dc:creator>
  <cp:keywords>GIZ-Leerfolie</cp:keywords>
  <cp:lastModifiedBy>ali Borzoni</cp:lastModifiedBy>
  <cp:revision>421</cp:revision>
  <cp:lastPrinted>2013-02-11T13:11:12Z</cp:lastPrinted>
  <dcterms:created xsi:type="dcterms:W3CDTF">2012-09-26T20:57:55Z</dcterms:created>
  <dcterms:modified xsi:type="dcterms:W3CDTF">2017-03-03T06:11:49Z</dcterms:modified>
</cp:coreProperties>
</file>